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Crimson Pro"/>
      <p:regular r:id="rId17"/>
    </p:embeddedFont>
    <p:embeddedFont>
      <p:font typeface="Crimson Pro"/>
      <p:regular r:id="rId18"/>
    </p:embeddedFont>
    <p:embeddedFont>
      <p:font typeface="Crimson Pro"/>
      <p:regular r:id="rId19"/>
    </p:embeddedFont>
    <p:embeddedFont>
      <p:font typeface="Crimson Pro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sv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svg>
</file>

<file path=ppt/media/image-8-3.png>
</file>

<file path=ppt/media/image-8-4.png>
</file>

<file path=ppt/media/image-8-5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81739"/>
            <a:ext cx="125206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                                     California Housing Price Prediction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306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                                                            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487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                                         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667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                                                                                                                                            Final Project GoldenKeys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848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                                                                                                                                                 Ani Kelenjeridze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31783" y="389811"/>
            <a:ext cx="5103614" cy="443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Limitations and Future Directions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2831783" y="1187172"/>
            <a:ext cx="1772007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Current Limitations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2831783" y="1643360"/>
            <a:ext cx="70842" cy="70842"/>
          </a:xfrm>
          <a:prstGeom prst="roundRect">
            <a:avLst>
              <a:gd name="adj" fmla="val 645380"/>
            </a:avLst>
          </a:prstGeom>
          <a:solidFill>
            <a:srgbClr val="835E54"/>
          </a:solidFill>
          <a:ln/>
        </p:spPr>
      </p:sp>
      <p:sp>
        <p:nvSpPr>
          <p:cNvPr id="5" name="Text 3"/>
          <p:cNvSpPr/>
          <p:nvPr/>
        </p:nvSpPr>
        <p:spPr>
          <a:xfrm>
            <a:off x="3044309" y="1568053"/>
            <a:ext cx="1772007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Outdated dataset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3044309" y="1931194"/>
            <a:ext cx="4097893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1990 Census data is 35 years old—market dynamics have evolved significantly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2831783" y="2743617"/>
            <a:ext cx="70842" cy="70842"/>
          </a:xfrm>
          <a:prstGeom prst="roundRect">
            <a:avLst>
              <a:gd name="adj" fmla="val 645380"/>
            </a:avLst>
          </a:prstGeom>
          <a:solidFill>
            <a:srgbClr val="835E54"/>
          </a:solidFill>
          <a:ln/>
        </p:spPr>
      </p:sp>
      <p:sp>
        <p:nvSpPr>
          <p:cNvPr id="8" name="Text 6"/>
          <p:cNvSpPr/>
          <p:nvPr/>
        </p:nvSpPr>
        <p:spPr>
          <a:xfrm>
            <a:off x="3044309" y="2668310"/>
            <a:ext cx="1804868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Missing critical features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3044309" y="3031450"/>
            <a:ext cx="4097893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Property condition, school quality, and crime rates could enhance predictions</a:t>
            </a:r>
            <a:endParaRPr lang="en-US" sz="1100" dirty="0"/>
          </a:p>
        </p:txBody>
      </p:sp>
      <p:sp>
        <p:nvSpPr>
          <p:cNvPr id="10" name="Shape 8"/>
          <p:cNvSpPr/>
          <p:nvPr/>
        </p:nvSpPr>
        <p:spPr>
          <a:xfrm>
            <a:off x="2831783" y="3843873"/>
            <a:ext cx="70842" cy="70842"/>
          </a:xfrm>
          <a:prstGeom prst="roundRect">
            <a:avLst>
              <a:gd name="adj" fmla="val 645380"/>
            </a:avLst>
          </a:prstGeom>
          <a:solidFill>
            <a:srgbClr val="835E54"/>
          </a:solidFill>
          <a:ln/>
        </p:spPr>
      </p:sp>
      <p:sp>
        <p:nvSpPr>
          <p:cNvPr id="11" name="Text 9"/>
          <p:cNvSpPr/>
          <p:nvPr/>
        </p:nvSpPr>
        <p:spPr>
          <a:xfrm>
            <a:off x="3044309" y="3768566"/>
            <a:ext cx="1772007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Unexplained variance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3044309" y="4131707"/>
            <a:ext cx="4097893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29% of price variation remains unaccounted for by current model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7495580" y="1187172"/>
            <a:ext cx="1772007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Future Work</a:t>
            </a:r>
            <a:endParaRPr lang="en-US" sz="1350" dirty="0"/>
          </a:p>
        </p:txBody>
      </p:sp>
      <p:sp>
        <p:nvSpPr>
          <p:cNvPr id="14" name="Shape 12"/>
          <p:cNvSpPr/>
          <p:nvPr/>
        </p:nvSpPr>
        <p:spPr>
          <a:xfrm>
            <a:off x="7495580" y="1568053"/>
            <a:ext cx="566976" cy="873323"/>
          </a:xfrm>
          <a:prstGeom prst="roundRect">
            <a:avLst>
              <a:gd name="adj" fmla="val 36006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72745" y="1871782"/>
            <a:ext cx="21264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8204240" y="1709738"/>
            <a:ext cx="1842968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Current data integration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8204240" y="2072878"/>
            <a:ext cx="360176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Incorporate 2026 property listings</a:t>
            </a:r>
            <a:endParaRPr lang="en-US" sz="1100" dirty="0"/>
          </a:p>
        </p:txBody>
      </p:sp>
      <p:sp>
        <p:nvSpPr>
          <p:cNvPr id="18" name="Shape 16"/>
          <p:cNvSpPr/>
          <p:nvPr/>
        </p:nvSpPr>
        <p:spPr>
          <a:xfrm>
            <a:off x="7495580" y="2583061"/>
            <a:ext cx="566976" cy="873323"/>
          </a:xfrm>
          <a:prstGeom prst="roundRect">
            <a:avLst>
              <a:gd name="adj" fmla="val 36006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672745" y="2886789"/>
            <a:ext cx="21264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8204240" y="2724745"/>
            <a:ext cx="1772007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Feature expansion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8204240" y="3087886"/>
            <a:ext cx="360176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 condition, amenities, schools</a:t>
            </a:r>
            <a:endParaRPr lang="en-US" sz="1100" dirty="0"/>
          </a:p>
        </p:txBody>
      </p:sp>
      <p:sp>
        <p:nvSpPr>
          <p:cNvPr id="22" name="Shape 20"/>
          <p:cNvSpPr/>
          <p:nvPr/>
        </p:nvSpPr>
        <p:spPr>
          <a:xfrm>
            <a:off x="7495580" y="3598069"/>
            <a:ext cx="566976" cy="873323"/>
          </a:xfrm>
          <a:prstGeom prst="roundRect">
            <a:avLst>
              <a:gd name="adj" fmla="val 36006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672745" y="3901797"/>
            <a:ext cx="21264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8204240" y="3739753"/>
            <a:ext cx="1772007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Advanced algorithms</a:t>
            </a:r>
            <a:endParaRPr lang="en-US" sz="1350" dirty="0"/>
          </a:p>
        </p:txBody>
      </p:sp>
      <p:sp>
        <p:nvSpPr>
          <p:cNvPr id="25" name="Text 23"/>
          <p:cNvSpPr/>
          <p:nvPr/>
        </p:nvSpPr>
        <p:spPr>
          <a:xfrm>
            <a:off x="8204240" y="4102894"/>
            <a:ext cx="360176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Test Random Forest and XGBoost</a:t>
            </a:r>
            <a:endParaRPr lang="en-US" sz="1100" dirty="0"/>
          </a:p>
        </p:txBody>
      </p:sp>
      <p:sp>
        <p:nvSpPr>
          <p:cNvPr id="26" name="Shape 24"/>
          <p:cNvSpPr/>
          <p:nvPr/>
        </p:nvSpPr>
        <p:spPr>
          <a:xfrm>
            <a:off x="7495580" y="4613077"/>
            <a:ext cx="566976" cy="873323"/>
          </a:xfrm>
          <a:prstGeom prst="roundRect">
            <a:avLst>
              <a:gd name="adj" fmla="val 36006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7672745" y="4916805"/>
            <a:ext cx="21264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8204240" y="4754761"/>
            <a:ext cx="1772007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Web application</a:t>
            </a:r>
            <a:endParaRPr lang="en-US" sz="1350" dirty="0"/>
          </a:p>
        </p:txBody>
      </p:sp>
      <p:sp>
        <p:nvSpPr>
          <p:cNvPr id="29" name="Text 27"/>
          <p:cNvSpPr/>
          <p:nvPr/>
        </p:nvSpPr>
        <p:spPr>
          <a:xfrm>
            <a:off x="8204240" y="5117902"/>
            <a:ext cx="360176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 interactive prediction tool</a:t>
            </a:r>
            <a:endParaRPr lang="en-US" sz="1100" dirty="0"/>
          </a:p>
        </p:txBody>
      </p:sp>
      <p:sp>
        <p:nvSpPr>
          <p:cNvPr id="30" name="Shape 28"/>
          <p:cNvSpPr/>
          <p:nvPr/>
        </p:nvSpPr>
        <p:spPr>
          <a:xfrm>
            <a:off x="2831783" y="5876053"/>
            <a:ext cx="8966716" cy="25241"/>
          </a:xfrm>
          <a:prstGeom prst="rect">
            <a:avLst/>
          </a:prstGeom>
          <a:solidFill>
            <a:srgbClr val="443728">
              <a:alpha val="5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2831783" y="6113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Project Summary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2831783" y="6680835"/>
            <a:ext cx="896671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Successfully processed 20,640 properties • Created 9 visualisations • Trained 2 models • Achieved 71% accuracy</a:t>
            </a:r>
            <a:endParaRPr lang="en-US" sz="1100" dirty="0"/>
          </a:p>
        </p:txBody>
      </p:sp>
      <p:sp>
        <p:nvSpPr>
          <p:cNvPr id="33" name="Text 31"/>
          <p:cNvSpPr/>
          <p:nvPr/>
        </p:nvSpPr>
        <p:spPr>
          <a:xfrm>
            <a:off x="2831783" y="7067074"/>
            <a:ext cx="896671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 finding: Income is the number one predictor of California house prices</a:t>
            </a:r>
            <a:endParaRPr lang="en-US" sz="1100" dirty="0"/>
          </a:p>
        </p:txBody>
      </p:sp>
      <p:pic>
        <p:nvPicPr>
          <p:cNvPr id="3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1783" y="7453313"/>
            <a:ext cx="1003935" cy="389811"/>
          </a:xfrm>
          <a:prstGeom prst="rect">
            <a:avLst/>
          </a:prstGeom>
        </p:spPr>
      </p:pic>
      <p:pic>
        <p:nvPicPr>
          <p:cNvPr id="3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560" y="7453313"/>
            <a:ext cx="1040963" cy="3898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095137"/>
            <a:ext cx="1675448" cy="426244"/>
          </a:xfrm>
          <a:prstGeom prst="roundRect">
            <a:avLst>
              <a:gd name="adj" fmla="val 17880"/>
            </a:avLst>
          </a:prstGeom>
          <a:solidFill>
            <a:srgbClr val="EBE2E0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163122"/>
            <a:ext cx="140327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CHALLENGE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612106"/>
            <a:ext cx="70401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Can We Predict House Prices?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8878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Question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46900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Understanding property values is crucial for buyers, sellers, and investors. Can machine learning help us predict California house prices accurately?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84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Inputs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53656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Median household income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8078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Geographic location data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2500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Property characteristics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6922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Neighbourhood features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28878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Output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599521" y="346900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reliable house price prediction that helps stakeholders make informed decisions.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44216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Why This Matters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99521" y="50027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Buyers can assess fair pricing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54449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Sellers can optimise listings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58871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Investors can identify opportunities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65728"/>
            <a:ext cx="75279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California Housing Dataset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22801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20,640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325981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Properties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750231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dataset covering diverse California regions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222801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325981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Core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3750231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Income, location, age, rooms, and property characteristics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222801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1990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325981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Census Year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375023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Historical data from US Census Bureau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54569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dataset provides a rich foundation for understanding housing price dynamics across California's varied markets, from coastal cities to inland communities.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93790" y="680085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295162"/>
            <a:ext cx="2162413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835E54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37498" y="1425178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1370767"/>
            <a:ext cx="160281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PROCESSING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827371"/>
            <a:ext cx="74610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Preparing the Data for Analysis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287631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231356"/>
            <a:ext cx="4196358" cy="3048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8" name="Text 5"/>
          <p:cNvSpPr/>
          <p:nvPr/>
        </p:nvSpPr>
        <p:spPr>
          <a:xfrm>
            <a:off x="793790" y="34056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Initial Assessment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790" y="389608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Examined all 20,640 property records for completeness and quality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216962" y="287631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216962" y="3231356"/>
            <a:ext cx="4196358" cy="3048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2" name="Text 9"/>
          <p:cNvSpPr/>
          <p:nvPr/>
        </p:nvSpPr>
        <p:spPr>
          <a:xfrm>
            <a:off x="5216962" y="34056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Data Validation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216962" y="389608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Zero missing values discovered—exceptional data quality throughout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640133" y="287631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640133" y="3231356"/>
            <a:ext cx="4196358" cy="3048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6" name="Text 13"/>
          <p:cNvSpPr/>
          <p:nvPr/>
        </p:nvSpPr>
        <p:spPr>
          <a:xfrm>
            <a:off x="9640133" y="34056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Outlier Analysis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9640133" y="389608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Identified high-value properties but retained them as legitimate data points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793790" y="50187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793790" y="5373767"/>
            <a:ext cx="6407944" cy="3048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20" name="Text 17"/>
          <p:cNvSpPr/>
          <p:nvPr/>
        </p:nvSpPr>
        <p:spPr>
          <a:xfrm>
            <a:off x="793790" y="55480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793790" y="6038493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three new derived features to enhance predictive power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428548" y="50187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7428548" y="5373767"/>
            <a:ext cx="6407944" cy="3048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24" name="Text 21"/>
          <p:cNvSpPr/>
          <p:nvPr/>
        </p:nvSpPr>
        <p:spPr>
          <a:xfrm>
            <a:off x="7428548" y="55480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Final Dataset</a:t>
            </a:r>
            <a:endParaRPr lang="en-US" sz="2200" dirty="0"/>
          </a:p>
        </p:txBody>
      </p:sp>
      <p:sp>
        <p:nvSpPr>
          <p:cNvPr id="25" name="Text 22"/>
          <p:cNvSpPr/>
          <p:nvPr/>
        </p:nvSpPr>
        <p:spPr>
          <a:xfrm>
            <a:off x="7428548" y="6038493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Expanded from 8 to 12 columns, ready for model training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81106" y="703659"/>
            <a:ext cx="6372582" cy="507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What Drives California House Prices?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2181106" y="1616750"/>
            <a:ext cx="2580918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Income: The Dominant Factor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2181106" y="2032635"/>
            <a:ext cx="2803208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0.688 correlation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2181106" y="2438519"/>
            <a:ext cx="2803208" cy="1298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Median household income shows by far the strongest relationship with house prices. Areas with higher incomes consistently command premium property values.</a:t>
            </a:r>
            <a:endParaRPr lang="en-US" sz="12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87935" y="1636990"/>
            <a:ext cx="3499366" cy="135886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661088" y="1616750"/>
            <a:ext cx="2029182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Age: Minimal Impact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661088" y="2032635"/>
            <a:ext cx="2803208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0.106 correlation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9661088" y="2438519"/>
            <a:ext cx="2803208" cy="1039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Surprisingly, property age has little influence on prices. Location and income far outweigh the building's vintage in determining value.</a:t>
            </a:r>
            <a:endParaRPr lang="en-US" sz="12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106" y="4248626"/>
            <a:ext cx="2849999" cy="154888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2181106" y="5980033"/>
            <a:ext cx="2029182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5742980" y="4228386"/>
            <a:ext cx="2029182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Location Premium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5742980" y="4644271"/>
            <a:ext cx="3158252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Coastal properties: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£300,000</a:t>
            </a:r>
            <a:endParaRPr lang="en-US" sz="1250" dirty="0"/>
          </a:p>
        </p:txBody>
      </p:sp>
      <p:sp>
        <p:nvSpPr>
          <p:cNvPr id="14" name="Text 10"/>
          <p:cNvSpPr/>
          <p:nvPr/>
        </p:nvSpPr>
        <p:spPr>
          <a:xfrm>
            <a:off x="5742980" y="5050155"/>
            <a:ext cx="3158252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Inland properties: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£150,000</a:t>
            </a:r>
            <a:endParaRPr lang="en-US" sz="1250" dirty="0"/>
          </a:p>
        </p:txBody>
      </p:sp>
      <p:sp>
        <p:nvSpPr>
          <p:cNvPr id="15" name="Text 11"/>
          <p:cNvSpPr/>
          <p:nvPr/>
        </p:nvSpPr>
        <p:spPr>
          <a:xfrm>
            <a:off x="5742980" y="5456039"/>
            <a:ext cx="3158252" cy="1039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Geographic location creates dramatic price differences, with coastal homes commanding double the value of comparable inland properties.</a:t>
            </a:r>
            <a:endParaRPr lang="en-US" sz="1250" dirty="0"/>
          </a:p>
        </p:txBody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4853" y="4248626"/>
            <a:ext cx="2849999" cy="140779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304853" y="5838944"/>
            <a:ext cx="3158252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  <p:sp>
        <p:nvSpPr>
          <p:cNvPr id="18" name="Text 13"/>
          <p:cNvSpPr/>
          <p:nvPr/>
        </p:nvSpPr>
        <p:spPr>
          <a:xfrm>
            <a:off x="2181106" y="6823829"/>
            <a:ext cx="10268069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Analysis of nine comprehensive visualisations revealed these key patterns in California's housing market dynamics.</a:t>
            </a:r>
            <a:endParaRPr lang="en-US" sz="1250" dirty="0"/>
          </a:p>
        </p:txBody>
      </p:sp>
      <p:sp>
        <p:nvSpPr>
          <p:cNvPr id="19" name="Text 14"/>
          <p:cNvSpPr/>
          <p:nvPr/>
        </p:nvSpPr>
        <p:spPr>
          <a:xfrm>
            <a:off x="2181106" y="7266146"/>
            <a:ext cx="10268069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Prediction errors: Linear Regression RMSE $74,600, Decision Tree RMSE $61,500 – showing Decision Tree's better accuracy.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34083" y="841415"/>
            <a:ext cx="6322695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Building the Prediction Models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1234083" y="1946910"/>
            <a:ext cx="6351746" cy="903684"/>
          </a:xfrm>
          <a:prstGeom prst="roundRect">
            <a:avLst>
              <a:gd name="adj" fmla="val 8937"/>
            </a:avLst>
          </a:prstGeom>
          <a:solidFill>
            <a:srgbClr val="F2EFED"/>
          </a:solidFill>
          <a:ln/>
        </p:spPr>
      </p:sp>
      <p:sp>
        <p:nvSpPr>
          <p:cNvPr id="4" name="Shape 2"/>
          <p:cNvSpPr/>
          <p:nvPr/>
        </p:nvSpPr>
        <p:spPr>
          <a:xfrm>
            <a:off x="1224558" y="1946910"/>
            <a:ext cx="6370796" cy="903684"/>
          </a:xfrm>
          <a:prstGeom prst="roundRect">
            <a:avLst>
              <a:gd name="adj" fmla="val 3192"/>
            </a:avLst>
          </a:prstGeom>
          <a:solidFill>
            <a:srgbClr val="F2EFED"/>
          </a:solidFill>
          <a:ln/>
        </p:spPr>
      </p:sp>
      <p:sp>
        <p:nvSpPr>
          <p:cNvPr id="5" name="Text 3"/>
          <p:cNvSpPr/>
          <p:nvPr/>
        </p:nvSpPr>
        <p:spPr>
          <a:xfrm>
            <a:off x="1416844" y="2091095"/>
            <a:ext cx="5986224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highlight>
                  <a:srgbClr val="F2EF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4083" y="3066812"/>
            <a:ext cx="5757863" cy="2281476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8062555" y="1946910"/>
            <a:ext cx="5341144" cy="1538288"/>
          </a:xfrm>
          <a:prstGeom prst="roundRect">
            <a:avLst>
              <a:gd name="adj" fmla="val 5250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8085415" y="1969770"/>
            <a:ext cx="769144" cy="1492567"/>
          </a:xfrm>
          <a:prstGeom prst="roundRect">
            <a:avLst>
              <a:gd name="adj" fmla="val 6934"/>
            </a:avLst>
          </a:prstGeom>
          <a:solidFill>
            <a:srgbClr val="EBE2E0"/>
          </a:solidFill>
          <a:ln/>
        </p:spPr>
      </p:sp>
      <p:sp>
        <p:nvSpPr>
          <p:cNvPr id="9" name="Text 6"/>
          <p:cNvSpPr/>
          <p:nvPr/>
        </p:nvSpPr>
        <p:spPr>
          <a:xfrm>
            <a:off x="8321993" y="2535793"/>
            <a:ext cx="28836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9046845" y="2162056"/>
            <a:ext cx="240351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Linear Regression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9046845" y="2654737"/>
            <a:ext cx="4141708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Fast, interpretable baseline model providing a simple starting point for predictions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8062555" y="3677483"/>
            <a:ext cx="5341144" cy="1845945"/>
          </a:xfrm>
          <a:prstGeom prst="roundRect">
            <a:avLst>
              <a:gd name="adj" fmla="val 4375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8085415" y="3700343"/>
            <a:ext cx="769144" cy="1800225"/>
          </a:xfrm>
          <a:prstGeom prst="roundRect">
            <a:avLst>
              <a:gd name="adj" fmla="val 6934"/>
            </a:avLst>
          </a:prstGeom>
          <a:solidFill>
            <a:srgbClr val="EBE2E0"/>
          </a:solidFill>
          <a:ln/>
        </p:spPr>
      </p:sp>
      <p:sp>
        <p:nvSpPr>
          <p:cNvPr id="14" name="Text 11"/>
          <p:cNvSpPr/>
          <p:nvPr/>
        </p:nvSpPr>
        <p:spPr>
          <a:xfrm>
            <a:off x="8321993" y="4420195"/>
            <a:ext cx="28836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9046845" y="3892629"/>
            <a:ext cx="240351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Decision Tree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9046845" y="4385310"/>
            <a:ext cx="4141708" cy="92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More sophisticated algorithm capable of capturing complex, non-linear patterns in the data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8062555" y="5739646"/>
            <a:ext cx="5341144" cy="1432322"/>
          </a:xfrm>
          <a:prstGeom prst="roundRect">
            <a:avLst>
              <a:gd name="adj" fmla="val 5638"/>
            </a:avLst>
          </a:prstGeom>
          <a:solidFill>
            <a:srgbClr val="E1D4D0"/>
          </a:solidFill>
          <a:ln/>
        </p:spPr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4841" y="6040160"/>
            <a:ext cx="240268" cy="192286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8687395" y="5979914"/>
            <a:ext cx="4524018" cy="92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Split: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80% training set (16,512 properties) and 20% testing set (4,128 properties) to ensure robust model evaluation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140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13428" y="2701171"/>
            <a:ext cx="5011698" cy="553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Live Model Demonstration</a:t>
            </a:r>
            <a:endParaRPr lang="en-US" sz="3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428" y="3520202"/>
            <a:ext cx="5601772" cy="70842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90474" y="4405670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Data Loading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890474" y="4788694"/>
            <a:ext cx="5247680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Train/test split execution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3520202"/>
            <a:ext cx="5601772" cy="70842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92246" y="4405670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Model Training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7492246" y="4788694"/>
            <a:ext cx="5247680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Both algorithms fitted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3428" y="5249108"/>
            <a:ext cx="5601772" cy="70842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90474" y="6134576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Predictions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890474" y="6517600"/>
            <a:ext cx="5247680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results generated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5249108"/>
            <a:ext cx="5601772" cy="70842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92246" y="6134576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Evaluation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7492246" y="6517600"/>
            <a:ext cx="5247680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Performance metrics calculated</a:t>
            </a:r>
            <a:endParaRPr lang="en-US" sz="1350" dirty="0"/>
          </a:p>
        </p:txBody>
      </p:sp>
      <p:sp>
        <p:nvSpPr>
          <p:cNvPr id="16" name="Text 9"/>
          <p:cNvSpPr/>
          <p:nvPr/>
        </p:nvSpPr>
        <p:spPr>
          <a:xfrm>
            <a:off x="1713428" y="7177207"/>
            <a:ext cx="11203543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interactive demonstration showcases the complete machine learning pipeline, from data preparation through model training to final predictions and performance analysis.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28442" y="311825"/>
            <a:ext cx="641033" cy="213003"/>
          </a:xfrm>
          <a:prstGeom prst="roundRect">
            <a:avLst>
              <a:gd name="adj" fmla="val 17890"/>
            </a:avLst>
          </a:prstGeom>
          <a:solidFill>
            <a:srgbClr val="EBE2E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796427" y="372904"/>
            <a:ext cx="90726" cy="907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32515" y="345758"/>
            <a:ext cx="368975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RESULTS</a:t>
            </a:r>
            <a:endParaRPr lang="en-US" sz="700" dirty="0"/>
          </a:p>
        </p:txBody>
      </p:sp>
      <p:sp>
        <p:nvSpPr>
          <p:cNvPr id="5" name="Text 2"/>
          <p:cNvSpPr/>
          <p:nvPr/>
        </p:nvSpPr>
        <p:spPr>
          <a:xfrm>
            <a:off x="3728442" y="570190"/>
            <a:ext cx="54516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Decision Tree Outperforms Linear Regression</a:t>
            </a:r>
            <a:endParaRPr lang="en-US" sz="2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442" y="1094542"/>
            <a:ext cx="7173397" cy="40170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788694" y="5976223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13.5%</a:t>
            </a:r>
            <a:endParaRPr lang="en-US" sz="22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698" y="5267444"/>
            <a:ext cx="1701165" cy="170116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77502" y="711029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Accuracy Improvement</a:t>
            </a:r>
            <a:endParaRPr lang="en-US" sz="1100" dirty="0"/>
          </a:p>
        </p:txBody>
      </p:sp>
      <p:sp>
        <p:nvSpPr>
          <p:cNvPr id="10" name="Text 5"/>
          <p:cNvSpPr/>
          <p:nvPr/>
        </p:nvSpPr>
        <p:spPr>
          <a:xfrm>
            <a:off x="3728442" y="7355443"/>
            <a:ext cx="351579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Decision Tree's performance advantage</a:t>
            </a:r>
            <a:endParaRPr lang="en-US" sz="850" dirty="0"/>
          </a:p>
        </p:txBody>
      </p:sp>
      <p:sp>
        <p:nvSpPr>
          <p:cNvPr id="11" name="Text 6"/>
          <p:cNvSpPr/>
          <p:nvPr/>
        </p:nvSpPr>
        <p:spPr>
          <a:xfrm>
            <a:off x="8446294" y="5976223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62.8%</a:t>
            </a:r>
            <a:endParaRPr lang="en-US" sz="22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298" y="5267444"/>
            <a:ext cx="1701165" cy="170116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435102" y="711029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Income Importance</a:t>
            </a:r>
            <a:endParaRPr lang="en-US" sz="1100" dirty="0"/>
          </a:p>
        </p:txBody>
      </p:sp>
      <p:sp>
        <p:nvSpPr>
          <p:cNvPr id="14" name="Text 8"/>
          <p:cNvSpPr/>
          <p:nvPr/>
        </p:nvSpPr>
        <p:spPr>
          <a:xfrm>
            <a:off x="7385923" y="7355443"/>
            <a:ext cx="35159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Feature driving model decisions</a:t>
            </a:r>
            <a:endParaRPr lang="en-US" sz="850" dirty="0"/>
          </a:p>
        </p:txBody>
      </p:sp>
      <p:sp>
        <p:nvSpPr>
          <p:cNvPr id="15" name="Text 9"/>
          <p:cNvSpPr/>
          <p:nvPr/>
        </p:nvSpPr>
        <p:spPr>
          <a:xfrm>
            <a:off x="3728442" y="7664410"/>
            <a:ext cx="717339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Decision Tree model achieved 71.1% accuracy compared to Linear Regression's 57.6%, with £13,000 lower prediction error. Income alone accounts for nearly two-thirds of the model's decision-making process.</a:t>
            </a:r>
            <a:endParaRPr lang="en-US" sz="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28442" y="439341"/>
            <a:ext cx="3125510" cy="2856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728442" y="3423523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4" name="Text 1"/>
          <p:cNvSpPr/>
          <p:nvPr/>
        </p:nvSpPr>
        <p:spPr>
          <a:xfrm>
            <a:off x="3728442" y="3707011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5" name="Text 2"/>
          <p:cNvSpPr/>
          <p:nvPr/>
        </p:nvSpPr>
        <p:spPr>
          <a:xfrm>
            <a:off x="3728442" y="3990499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6" name="Text 3"/>
          <p:cNvSpPr/>
          <p:nvPr/>
        </p:nvSpPr>
        <p:spPr>
          <a:xfrm>
            <a:off x="3728442" y="4273987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442" y="4582954"/>
            <a:ext cx="3448288" cy="1703427"/>
          </a:xfrm>
          <a:prstGeom prst="rect">
            <a:avLst/>
          </a:prstGeom>
        </p:spPr>
      </p:pic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442" y="6413897"/>
            <a:ext cx="3448288" cy="135683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728442" y="7898249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10" name="Text 5"/>
          <p:cNvSpPr/>
          <p:nvPr/>
        </p:nvSpPr>
        <p:spPr>
          <a:xfrm>
            <a:off x="7461052" y="425172"/>
            <a:ext cx="344828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Insights from the Analysis</a:t>
            </a:r>
            <a:endParaRPr lang="en-US" sz="2200" dirty="0"/>
          </a:p>
        </p:txBody>
      </p:sp>
      <p:sp>
        <p:nvSpPr>
          <p:cNvPr id="11" name="Shape 6"/>
          <p:cNvSpPr/>
          <p:nvPr/>
        </p:nvSpPr>
        <p:spPr>
          <a:xfrm>
            <a:off x="7461052" y="1261348"/>
            <a:ext cx="3448288" cy="1530310"/>
          </a:xfrm>
          <a:prstGeom prst="roundRect">
            <a:avLst>
              <a:gd name="adj" fmla="val 3113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Shape 7"/>
          <p:cNvSpPr/>
          <p:nvPr/>
        </p:nvSpPr>
        <p:spPr>
          <a:xfrm>
            <a:off x="9015055" y="138231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35E54"/>
          </a:solidFill>
          <a:ln/>
        </p:spPr>
      </p:sp>
      <p:sp>
        <p:nvSpPr>
          <p:cNvPr id="13" name="Text 8"/>
          <p:cNvSpPr/>
          <p:nvPr/>
        </p:nvSpPr>
        <p:spPr>
          <a:xfrm>
            <a:off x="9108638" y="1456730"/>
            <a:ext cx="152995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1200" dirty="0"/>
          </a:p>
        </p:txBody>
      </p:sp>
      <p:sp>
        <p:nvSpPr>
          <p:cNvPr id="14" name="Text 9"/>
          <p:cNvSpPr/>
          <p:nvPr/>
        </p:nvSpPr>
        <p:spPr>
          <a:xfrm>
            <a:off x="8397597" y="1835825"/>
            <a:ext cx="157519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Income dominates pricing</a:t>
            </a:r>
            <a:endParaRPr lang="en-US" sz="1100" dirty="0"/>
          </a:p>
        </p:txBody>
      </p:sp>
      <p:sp>
        <p:nvSpPr>
          <p:cNvPr id="15" name="Text 10"/>
          <p:cNvSpPr/>
          <p:nvPr/>
        </p:nvSpPr>
        <p:spPr>
          <a:xfrm>
            <a:off x="7582019" y="2126337"/>
            <a:ext cx="3206353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With 0.688 correlation, median household income is the single most powerful predictor of property values across California</a:t>
            </a:r>
            <a:endParaRPr lang="en-US" sz="850" dirty="0"/>
          </a:p>
        </p:txBody>
      </p:sp>
      <p:sp>
        <p:nvSpPr>
          <p:cNvPr id="16" name="Shape 11"/>
          <p:cNvSpPr/>
          <p:nvPr/>
        </p:nvSpPr>
        <p:spPr>
          <a:xfrm>
            <a:off x="7461052" y="2905006"/>
            <a:ext cx="3448288" cy="1348859"/>
          </a:xfrm>
          <a:prstGeom prst="roundRect">
            <a:avLst>
              <a:gd name="adj" fmla="val 353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7" name="Shape 12"/>
          <p:cNvSpPr/>
          <p:nvPr/>
        </p:nvSpPr>
        <p:spPr>
          <a:xfrm>
            <a:off x="9015055" y="302597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35E54"/>
          </a:solidFill>
          <a:ln/>
        </p:spPr>
      </p:sp>
      <p:sp>
        <p:nvSpPr>
          <p:cNvPr id="18" name="Text 13"/>
          <p:cNvSpPr/>
          <p:nvPr/>
        </p:nvSpPr>
        <p:spPr>
          <a:xfrm>
            <a:off x="9108638" y="3100388"/>
            <a:ext cx="152995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1200" dirty="0"/>
          </a:p>
        </p:txBody>
      </p:sp>
      <p:sp>
        <p:nvSpPr>
          <p:cNvPr id="19" name="Text 14"/>
          <p:cNvSpPr/>
          <p:nvPr/>
        </p:nvSpPr>
        <p:spPr>
          <a:xfrm>
            <a:off x="8086606" y="3479483"/>
            <a:ext cx="219717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Location creates dramatic premiums</a:t>
            </a:r>
            <a:endParaRPr lang="en-US" sz="1100" dirty="0"/>
          </a:p>
        </p:txBody>
      </p:sp>
      <p:sp>
        <p:nvSpPr>
          <p:cNvPr id="20" name="Text 15"/>
          <p:cNvSpPr/>
          <p:nvPr/>
        </p:nvSpPr>
        <p:spPr>
          <a:xfrm>
            <a:off x="7582019" y="3769995"/>
            <a:ext cx="320635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Coastal properties command prices double those of inland areas, demonstrating geography's substantial impact</a:t>
            </a:r>
            <a:endParaRPr lang="en-US" sz="850" dirty="0"/>
          </a:p>
        </p:txBody>
      </p:sp>
      <p:sp>
        <p:nvSpPr>
          <p:cNvPr id="21" name="Shape 16"/>
          <p:cNvSpPr/>
          <p:nvPr/>
        </p:nvSpPr>
        <p:spPr>
          <a:xfrm>
            <a:off x="7461052" y="4367213"/>
            <a:ext cx="3448288" cy="1348859"/>
          </a:xfrm>
          <a:prstGeom prst="roundRect">
            <a:avLst>
              <a:gd name="adj" fmla="val 353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2" name="Shape 17"/>
          <p:cNvSpPr/>
          <p:nvPr/>
        </p:nvSpPr>
        <p:spPr>
          <a:xfrm>
            <a:off x="9015055" y="4488180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35E54"/>
          </a:solidFill>
          <a:ln/>
        </p:spPr>
      </p:sp>
      <p:sp>
        <p:nvSpPr>
          <p:cNvPr id="23" name="Text 18"/>
          <p:cNvSpPr/>
          <p:nvPr/>
        </p:nvSpPr>
        <p:spPr>
          <a:xfrm>
            <a:off x="9108638" y="4562594"/>
            <a:ext cx="152995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1200" dirty="0"/>
          </a:p>
        </p:txBody>
      </p:sp>
      <p:sp>
        <p:nvSpPr>
          <p:cNvPr id="24" name="Text 19"/>
          <p:cNvSpPr/>
          <p:nvPr/>
        </p:nvSpPr>
        <p:spPr>
          <a:xfrm>
            <a:off x="8288060" y="4941689"/>
            <a:ext cx="1794272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Age matters surprisingly little</a:t>
            </a:r>
            <a:endParaRPr lang="en-US" sz="1100" dirty="0"/>
          </a:p>
        </p:txBody>
      </p:sp>
      <p:sp>
        <p:nvSpPr>
          <p:cNvPr id="25" name="Text 20"/>
          <p:cNvSpPr/>
          <p:nvPr/>
        </p:nvSpPr>
        <p:spPr>
          <a:xfrm>
            <a:off x="7582019" y="5232202"/>
            <a:ext cx="320635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Property age shows minimal correlation (0.106) with price—location and income far outweigh vintage</a:t>
            </a:r>
            <a:endParaRPr lang="en-US" sz="850" dirty="0"/>
          </a:p>
        </p:txBody>
      </p:sp>
      <p:sp>
        <p:nvSpPr>
          <p:cNvPr id="26" name="Shape 21"/>
          <p:cNvSpPr/>
          <p:nvPr/>
        </p:nvSpPr>
        <p:spPr>
          <a:xfrm>
            <a:off x="7461052" y="5829419"/>
            <a:ext cx="3448288" cy="1348859"/>
          </a:xfrm>
          <a:prstGeom prst="roundRect">
            <a:avLst>
              <a:gd name="adj" fmla="val 353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7" name="Shape 22"/>
          <p:cNvSpPr/>
          <p:nvPr/>
        </p:nvSpPr>
        <p:spPr>
          <a:xfrm>
            <a:off x="9015055" y="5950387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35E54"/>
          </a:solidFill>
          <a:ln/>
        </p:spPr>
      </p:sp>
      <p:sp>
        <p:nvSpPr>
          <p:cNvPr id="28" name="Text 23"/>
          <p:cNvSpPr/>
          <p:nvPr/>
        </p:nvSpPr>
        <p:spPr>
          <a:xfrm>
            <a:off x="9108638" y="6024801"/>
            <a:ext cx="152995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</a:t>
            </a:r>
            <a:endParaRPr lang="en-US" sz="1200" dirty="0"/>
          </a:p>
        </p:txBody>
      </p:sp>
      <p:sp>
        <p:nvSpPr>
          <p:cNvPr id="29" name="Text 24"/>
          <p:cNvSpPr/>
          <p:nvPr/>
        </p:nvSpPr>
        <p:spPr>
          <a:xfrm>
            <a:off x="8189476" y="6403896"/>
            <a:ext cx="199143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Machine learning delivers results</a:t>
            </a:r>
            <a:endParaRPr lang="en-US" sz="1100" dirty="0"/>
          </a:p>
        </p:txBody>
      </p:sp>
      <p:sp>
        <p:nvSpPr>
          <p:cNvPr id="30" name="Text 25"/>
          <p:cNvSpPr/>
          <p:nvPr/>
        </p:nvSpPr>
        <p:spPr>
          <a:xfrm>
            <a:off x="7582019" y="6694408"/>
            <a:ext cx="320635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Decision Tree got an R² score of 0.711 and an RMSE of about $61,500</a:t>
            </a:r>
            <a:endParaRPr lang="en-US" sz="850" dirty="0"/>
          </a:p>
        </p:txBody>
      </p:sp>
      <p:sp>
        <p:nvSpPr>
          <p:cNvPr id="31" name="Shape 26"/>
          <p:cNvSpPr/>
          <p:nvPr/>
        </p:nvSpPr>
        <p:spPr>
          <a:xfrm>
            <a:off x="7461052" y="7291626"/>
            <a:ext cx="3448288" cy="1348859"/>
          </a:xfrm>
          <a:prstGeom prst="roundRect">
            <a:avLst>
              <a:gd name="adj" fmla="val 353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32" name="Shape 27"/>
          <p:cNvSpPr/>
          <p:nvPr/>
        </p:nvSpPr>
        <p:spPr>
          <a:xfrm>
            <a:off x="9015055" y="741259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35E54"/>
          </a:solidFill>
          <a:ln/>
        </p:spPr>
      </p:sp>
      <p:sp>
        <p:nvSpPr>
          <p:cNvPr id="33" name="Text 28"/>
          <p:cNvSpPr/>
          <p:nvPr/>
        </p:nvSpPr>
        <p:spPr>
          <a:xfrm>
            <a:off x="9108638" y="7487007"/>
            <a:ext cx="152995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5</a:t>
            </a:r>
            <a:endParaRPr lang="en-US" sz="1200" dirty="0"/>
          </a:p>
        </p:txBody>
      </p:sp>
      <p:sp>
        <p:nvSpPr>
          <p:cNvPr id="34" name="Text 29"/>
          <p:cNvSpPr/>
          <p:nvPr/>
        </p:nvSpPr>
        <p:spPr>
          <a:xfrm>
            <a:off x="7953970" y="7866102"/>
            <a:ext cx="2462332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Complex models outperform simple ones</a:t>
            </a:r>
            <a:endParaRPr lang="en-US" sz="1100" dirty="0"/>
          </a:p>
        </p:txBody>
      </p:sp>
      <p:sp>
        <p:nvSpPr>
          <p:cNvPr id="35" name="Text 30"/>
          <p:cNvSpPr/>
          <p:nvPr/>
        </p:nvSpPr>
        <p:spPr>
          <a:xfrm>
            <a:off x="7582019" y="8156615"/>
            <a:ext cx="320635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Decision Tree's ability to capture non-linear relationships yielded 13.5% better accuracy than Linear Regression</a:t>
            </a:r>
            <a:endParaRPr lang="en-US" sz="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2026-01-11T07:30:41Z</dcterms:created>
  <dcterms:modified xsi:type="dcterms:W3CDTF">2026-01-11T07:30:41Z</dcterms:modified>
</cp:coreProperties>
</file>